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796cacbbb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796cacbbb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7796cacbbb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7796cacbb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7796cacbbb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7796cacbbb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7796cacbbb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7796cacbbb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7796cacbbb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7796cacbbb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7799f2fc1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7799f2fc1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7799f2fc1e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7799f2fc1e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7799f2fc1e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7799f2fc1e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EAD3"/>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ur"/>
              <a:t>صحت اور جسمانی تعلیم</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ur"/>
              <a:t>موضوع:     تفریحی سرگرمیاں</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EAD3"/>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7362025" y="445025"/>
            <a:ext cx="1470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ur" sz="2900">
                <a:latin typeface="Times New Roman"/>
                <a:ea typeface="Times New Roman"/>
                <a:cs typeface="Times New Roman"/>
                <a:sym typeface="Times New Roman"/>
              </a:rPr>
              <a:t>تعریف</a:t>
            </a:r>
            <a:endParaRPr sz="2900">
              <a:latin typeface="Times New Roman"/>
              <a:ea typeface="Times New Roman"/>
              <a:cs typeface="Times New Roman"/>
              <a:sym typeface="Times New Roman"/>
            </a:endParaRPr>
          </a:p>
          <a:p>
            <a:pPr indent="0" lvl="0" marL="0" rtl="0" algn="l">
              <a:spcBef>
                <a:spcPts val="0"/>
              </a:spcBef>
              <a:spcAft>
                <a:spcPts val="0"/>
              </a:spcAft>
              <a:buNone/>
            </a:pPr>
            <a:r>
              <a:t/>
            </a:r>
            <a:endParaRPr sz="2900">
              <a:latin typeface="Times New Roman"/>
              <a:ea typeface="Times New Roman"/>
              <a:cs typeface="Times New Roman"/>
              <a:sym typeface="Times New Roman"/>
            </a:endParaRPr>
          </a:p>
        </p:txBody>
      </p:sp>
      <p:sp>
        <p:nvSpPr>
          <p:cNvPr id="61" name="Google Shape;61;p14"/>
          <p:cNvSpPr txBox="1"/>
          <p:nvPr>
            <p:ph idx="1" type="body"/>
          </p:nvPr>
        </p:nvSpPr>
        <p:spPr>
          <a:xfrm>
            <a:off x="173525" y="1152475"/>
            <a:ext cx="8118000" cy="3416400"/>
          </a:xfrm>
          <a:prstGeom prst="rect">
            <a:avLst/>
          </a:prstGeom>
        </p:spPr>
        <p:txBody>
          <a:bodyPr anchorCtr="0" anchor="t" bIns="91425" lIns="91425" spcFirstLastPara="1" rIns="91425" wrap="square" tIns="91425">
            <a:noAutofit/>
          </a:bodyPr>
          <a:lstStyle/>
          <a:p>
            <a:pPr indent="0" lvl="0" marL="914400" marR="144000" rtl="1" algn="just">
              <a:lnSpc>
                <a:spcPct val="150000"/>
              </a:lnSpc>
              <a:spcBef>
                <a:spcPts val="1000"/>
              </a:spcBef>
              <a:spcAft>
                <a:spcPts val="0"/>
              </a:spcAft>
              <a:buNone/>
            </a:pPr>
            <a:r>
              <a:rPr lang="ur" sz="2200">
                <a:latin typeface="Times New Roman"/>
                <a:ea typeface="Times New Roman"/>
                <a:cs typeface="Times New Roman"/>
                <a:sym typeface="Times New Roman"/>
              </a:rPr>
              <a:t>تفریحی سرگرمیاں اکثر تفریح ، تفریح یا خوشی کے لیے کی جاتی ہیں اور اسے "تفریح" سمجھا جاتا ہے۔ تفریحی سرگرمیاں اہم نقطہ نظر فراہم کرتی </a:t>
            </a:r>
            <a:r>
              <a:rPr lang="ur" sz="2200">
                <a:latin typeface="Times New Roman"/>
                <a:ea typeface="Times New Roman"/>
                <a:cs typeface="Times New Roman"/>
                <a:sym typeface="Times New Roman"/>
              </a:rPr>
              <a:t>ہیں </a:t>
            </a:r>
            <a:r>
              <a:rPr lang="ur" sz="2200">
                <a:latin typeface="Times New Roman"/>
                <a:ea typeface="Times New Roman"/>
                <a:cs typeface="Times New Roman"/>
                <a:sym typeface="Times New Roman"/>
              </a:rPr>
              <a:t>لوگوں کی توانائی کو برھاتی </a:t>
            </a:r>
            <a:r>
              <a:rPr lang="ur" sz="2200">
                <a:latin typeface="Times New Roman"/>
                <a:ea typeface="Times New Roman"/>
                <a:cs typeface="Times New Roman"/>
                <a:sym typeface="Times New Roman"/>
              </a:rPr>
              <a:t> ہے</a:t>
            </a:r>
            <a:r>
              <a:rPr lang="ur" sz="2200">
                <a:latin typeface="Times New Roman"/>
                <a:ea typeface="Times New Roman"/>
                <a:cs typeface="Times New Roman"/>
                <a:sym typeface="Times New Roman"/>
              </a:rPr>
              <a:t>اور لوگوں کو تیار ک</a:t>
            </a:r>
            <a:r>
              <a:rPr lang="ur" sz="2200">
                <a:latin typeface="Times New Roman"/>
                <a:ea typeface="Times New Roman"/>
                <a:cs typeface="Times New Roman"/>
                <a:sym typeface="Times New Roman"/>
              </a:rPr>
              <a:t>رتی</a:t>
            </a:r>
            <a:r>
              <a:rPr lang="ur" sz="2200">
                <a:latin typeface="Times New Roman"/>
                <a:ea typeface="Times New Roman"/>
                <a:cs typeface="Times New Roman"/>
                <a:sym typeface="Times New Roman"/>
              </a:rPr>
              <a:t> </a:t>
            </a:r>
            <a:r>
              <a:rPr lang="ur" sz="2200">
                <a:latin typeface="Times New Roman"/>
                <a:ea typeface="Times New Roman"/>
                <a:cs typeface="Times New Roman"/>
                <a:sym typeface="Times New Roman"/>
              </a:rPr>
              <a:t> ہے</a:t>
            </a:r>
            <a:r>
              <a:rPr lang="ur" sz="2200">
                <a:latin typeface="Times New Roman"/>
                <a:ea typeface="Times New Roman"/>
                <a:cs typeface="Times New Roman"/>
                <a:sym typeface="Times New Roman"/>
              </a:rPr>
              <a:t>اگلا کام کرنے کے لیے۔ تفریح لوگوں کے حواس کو بھی جوان کرتی</a:t>
            </a:r>
            <a:r>
              <a:rPr lang="ur" sz="2200">
                <a:latin typeface="Times New Roman"/>
                <a:ea typeface="Times New Roman"/>
                <a:cs typeface="Times New Roman"/>
                <a:sym typeface="Times New Roman"/>
              </a:rPr>
              <a:t> ہے</a:t>
            </a:r>
            <a:endParaRPr sz="2200">
              <a:latin typeface="Times New Roman"/>
              <a:ea typeface="Times New Roman"/>
              <a:cs typeface="Times New Roman"/>
              <a:sym typeface="Times New Roman"/>
            </a:endParaRPr>
          </a:p>
          <a:p>
            <a:pPr indent="0" lvl="0" marL="914400" rtl="1" algn="just">
              <a:lnSpc>
                <a:spcPct val="150000"/>
              </a:lnSpc>
              <a:spcBef>
                <a:spcPts val="1000"/>
              </a:spcBef>
              <a:spcAft>
                <a:spcPts val="0"/>
              </a:spcAft>
              <a:buNone/>
            </a:pPr>
            <a:r>
              <a:rPr lang="ur" sz="2200">
                <a:latin typeface="Times New Roman"/>
                <a:ea typeface="Times New Roman"/>
                <a:cs typeface="Times New Roman"/>
                <a:sym typeface="Times New Roman"/>
              </a:rPr>
              <a:t>اور لوگوں کو تاذۂ  اور خوشگوار ذندگی ک</a:t>
            </a:r>
            <a:r>
              <a:rPr lang="ur" sz="2200">
                <a:latin typeface="Times New Roman"/>
                <a:ea typeface="Times New Roman"/>
                <a:cs typeface="Times New Roman"/>
                <a:sym typeface="Times New Roman"/>
              </a:rPr>
              <a:t>ا ا</a:t>
            </a:r>
            <a:r>
              <a:rPr lang="ur" sz="2200">
                <a:latin typeface="Times New Roman"/>
                <a:ea typeface="Times New Roman"/>
                <a:cs typeface="Times New Roman"/>
                <a:sym typeface="Times New Roman"/>
              </a:rPr>
              <a:t>حساس</a:t>
            </a:r>
            <a:r>
              <a:rPr lang="ur" sz="2200">
                <a:latin typeface="Times New Roman"/>
                <a:ea typeface="Times New Roman"/>
                <a:cs typeface="Times New Roman"/>
                <a:sym typeface="Times New Roman"/>
              </a:rPr>
              <a:t> دلاتی ہے۔</a:t>
            </a:r>
            <a:endParaRPr sz="2200">
              <a:latin typeface="Times New Roman"/>
              <a:ea typeface="Times New Roman"/>
              <a:cs typeface="Times New Roman"/>
              <a:sym typeface="Times New Roman"/>
            </a:endParaRPr>
          </a:p>
          <a:p>
            <a:pPr indent="0" lvl="0" marL="914400" rtl="1" algn="just">
              <a:lnSpc>
                <a:spcPct val="150000"/>
              </a:lnSpc>
              <a:spcBef>
                <a:spcPts val="1000"/>
              </a:spcBef>
              <a:spcAft>
                <a:spcPts val="0"/>
              </a:spcAft>
              <a:buNone/>
            </a:pPr>
            <a:r>
              <a:t/>
            </a:r>
            <a:endParaRPr sz="22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EAD3"/>
        </a:solidFill>
      </p:bgPr>
    </p:bg>
    <p:spTree>
      <p:nvGrpSpPr>
        <p:cNvPr id="65" name="Shape 65"/>
        <p:cNvGrpSpPr/>
        <p:nvPr/>
      </p:nvGrpSpPr>
      <p:grpSpPr>
        <a:xfrm>
          <a:off x="0" y="0"/>
          <a:ext cx="0" cy="0"/>
          <a:chOff x="0" y="0"/>
          <a:chExt cx="0" cy="0"/>
        </a:xfrm>
      </p:grpSpPr>
      <p:sp>
        <p:nvSpPr>
          <p:cNvPr id="66" name="Google Shape;66;p15"/>
          <p:cNvSpPr txBox="1"/>
          <p:nvPr>
            <p:ph type="title"/>
          </p:nvPr>
        </p:nvSpPr>
        <p:spPr>
          <a:xfrm>
            <a:off x="4807475" y="579775"/>
            <a:ext cx="3930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ur"/>
              <a:t>تفریحی سرگرمیوں کی اہمیت</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1" algn="just">
              <a:spcBef>
                <a:spcPts val="0"/>
              </a:spcBef>
              <a:spcAft>
                <a:spcPts val="0"/>
              </a:spcAft>
              <a:buClr>
                <a:schemeClr val="dk1"/>
              </a:buClr>
              <a:buSzPts val="1100"/>
              <a:buFont typeface="Arial"/>
              <a:buNone/>
            </a:pPr>
            <a:r>
              <a:rPr lang="ur" sz="2200">
                <a:latin typeface="Times New Roman"/>
                <a:ea typeface="Times New Roman"/>
                <a:cs typeface="Times New Roman"/>
                <a:sym typeface="Times New Roman"/>
              </a:rPr>
              <a:t> تفریحی سرگرمیوں  میں حصہ لینا جسمانی صحت کو بہت بہتر بنا سکتا ہے ۔ وہ لوگ جو پارک کی سرگرمیوں میں حصہ لیتے ہیں جیسے چلنا ، پیدل سفر ، یا اسکیئنگ ، دفتر سے کم دوروں کا شیڈول کرتے ہیں ، جسم میں چربی کی کم فیصد برقرار رکھتے ہیں اور بلڈ پریشر اور کولیسٹرول کی سطح کم رکھتے ہیں تفریحی سرگرمی ہمیں تھکاوٹ کے احساس سے آزاد کرتی ہے ، ہماری توانائی کو بحال کرتی ہے اور خوشی کے جذبے کو فروغ دیتی ہے۔ تفریح کے بغیر ، زندگی نا خوش گوار اور دکھی ہو گی۔ ... تفریح کا مطلب تفریحی سرگرمیاں ہیں جو کسی فرد کے ذریعہ اس کی زندگی اور زندگی کو بہتر بنانے کے مقصد کے لئے منتخب کیا جاتا ہے۔ یہ سرگرمیاں تعمیری نوعیت کی ہیں۔ </a:t>
            </a:r>
            <a:endParaRPr sz="2200">
              <a:latin typeface="Times New Roman"/>
              <a:ea typeface="Times New Roman"/>
              <a:cs typeface="Times New Roman"/>
              <a:sym typeface="Times New Roman"/>
            </a:endParaRPr>
          </a:p>
          <a:p>
            <a:pPr indent="0" lvl="0" marL="0" rtl="1" algn="r">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EAD3"/>
        </a:solidFill>
      </p:bgPr>
    </p:bg>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1" algn="r">
              <a:spcBef>
                <a:spcPts val="0"/>
              </a:spcBef>
              <a:spcAft>
                <a:spcPts val="0"/>
              </a:spcAft>
              <a:buNone/>
            </a:pPr>
            <a:r>
              <a:rPr lang="ur" sz="2900">
                <a:latin typeface="Times New Roman"/>
                <a:ea typeface="Times New Roman"/>
                <a:cs typeface="Times New Roman"/>
                <a:sym typeface="Times New Roman"/>
              </a:rPr>
              <a:t>1. تفریحی فوائد</a:t>
            </a:r>
            <a:endParaRPr sz="2900">
              <a:latin typeface="Times New Roman"/>
              <a:ea typeface="Times New Roman"/>
              <a:cs typeface="Times New Roman"/>
              <a:sym typeface="Times New Roman"/>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1" algn="r">
              <a:spcBef>
                <a:spcPts val="0"/>
              </a:spcBef>
              <a:spcAft>
                <a:spcPts val="0"/>
              </a:spcAft>
              <a:buNone/>
            </a:pPr>
            <a:r>
              <a:rPr lang="ur" sz="1900">
                <a:latin typeface="Times New Roman"/>
                <a:ea typeface="Times New Roman"/>
                <a:cs typeface="Times New Roman"/>
                <a:sym typeface="Times New Roman"/>
              </a:rPr>
              <a:t>1</a:t>
            </a:r>
            <a:r>
              <a:rPr lang="ur" sz="2200">
                <a:latin typeface="Times New Roman"/>
                <a:ea typeface="Times New Roman"/>
                <a:cs typeface="Times New Roman"/>
                <a:sym typeface="Times New Roman"/>
              </a:rPr>
              <a:t>. تفریحی فوائد: یہ بات بخوبی جانی جاتی ہے کےتفریح نہ صرف جسمانی  اور ذہنی فوائد لاتا ہےلوگوں سے ، بلکہ معاشرتی تعاملات میں بھی اضافہ </a:t>
            </a:r>
            <a:r>
              <a:rPr lang="ur" sz="2200">
                <a:latin typeface="Times New Roman"/>
                <a:ea typeface="Times New Roman"/>
                <a:cs typeface="Times New Roman"/>
                <a:sym typeface="Times New Roman"/>
              </a:rPr>
              <a:t>،</a:t>
            </a:r>
            <a:r>
              <a:rPr lang="ur" sz="2200">
                <a:latin typeface="Times New Roman"/>
                <a:ea typeface="Times New Roman"/>
                <a:cs typeface="Times New Roman"/>
                <a:sym typeface="Times New Roman"/>
              </a:rPr>
              <a:t>حواس کو تازہ کریں اور عقل مند رھے اور موث</a:t>
            </a:r>
            <a:r>
              <a:rPr lang="ur" sz="2200">
                <a:latin typeface="Times New Roman"/>
                <a:ea typeface="Times New Roman"/>
                <a:cs typeface="Times New Roman"/>
                <a:sym typeface="Times New Roman"/>
              </a:rPr>
              <a:t>ر</a:t>
            </a:r>
            <a:r>
              <a:rPr lang="ur" sz="2200">
                <a:latin typeface="Times New Roman"/>
                <a:ea typeface="Times New Roman"/>
                <a:cs typeface="Times New Roman"/>
                <a:sym typeface="Times New Roman"/>
              </a:rPr>
              <a:t>وقت کا استعمال </a:t>
            </a:r>
            <a:r>
              <a:rPr lang="ur" sz="2200">
                <a:latin typeface="Times New Roman"/>
                <a:ea typeface="Times New Roman"/>
                <a:cs typeface="Times New Roman"/>
                <a:sym typeface="Times New Roman"/>
              </a:rPr>
              <a:t>کریں۔</a:t>
            </a:r>
            <a:endParaRPr sz="2200">
              <a:latin typeface="Times New Roman"/>
              <a:ea typeface="Times New Roman"/>
              <a:cs typeface="Times New Roman"/>
              <a:sym typeface="Times New Roman"/>
            </a:endParaRPr>
          </a:p>
          <a:p>
            <a:pPr indent="0" lvl="0" marL="0" rtl="1" algn="r">
              <a:spcBef>
                <a:spcPts val="1600"/>
              </a:spcBef>
              <a:spcAft>
                <a:spcPts val="0"/>
              </a:spcAft>
              <a:buNone/>
            </a:pPr>
            <a:r>
              <a:rPr lang="ur" sz="2200">
                <a:latin typeface="Times New Roman"/>
                <a:ea typeface="Times New Roman"/>
                <a:cs typeface="Times New Roman"/>
                <a:sym typeface="Times New Roman"/>
              </a:rPr>
              <a:t>لوگوں کے فوائد</a:t>
            </a:r>
            <a:endParaRPr sz="2200">
              <a:latin typeface="Times New Roman"/>
              <a:ea typeface="Times New Roman"/>
              <a:cs typeface="Times New Roman"/>
              <a:sym typeface="Times New Roman"/>
            </a:endParaRPr>
          </a:p>
          <a:p>
            <a:pPr indent="0" lvl="0" marL="0" rtl="1" algn="r">
              <a:spcBef>
                <a:spcPts val="1600"/>
              </a:spcBef>
              <a:spcAft>
                <a:spcPts val="0"/>
              </a:spcAft>
              <a:buNone/>
            </a:pPr>
            <a:r>
              <a:rPr lang="ur" sz="2200">
                <a:latin typeface="Times New Roman"/>
                <a:ea typeface="Times New Roman"/>
                <a:cs typeface="Times New Roman"/>
                <a:sym typeface="Times New Roman"/>
              </a:rPr>
              <a:t>تفریحی شرکت کی فہرست اور وضاحت کی گئی ہے</a:t>
            </a:r>
            <a:endParaRPr sz="2200">
              <a:latin typeface="Times New Roman"/>
              <a:ea typeface="Times New Roman"/>
              <a:cs typeface="Times New Roman"/>
              <a:sym typeface="Times New Roman"/>
            </a:endParaRPr>
          </a:p>
          <a:p>
            <a:pPr indent="0" lvl="0" marL="0" rtl="1" algn="r">
              <a:spcBef>
                <a:spcPts val="1600"/>
              </a:spcBef>
              <a:spcAft>
                <a:spcPts val="0"/>
              </a:spcAft>
              <a:buClr>
                <a:schemeClr val="dk1"/>
              </a:buClr>
              <a:buSzPts val="1100"/>
              <a:buFont typeface="Arial"/>
              <a:buNone/>
            </a:pPr>
            <a:r>
              <a:t/>
            </a:r>
            <a:endParaRPr sz="2200">
              <a:latin typeface="Times New Roman"/>
              <a:ea typeface="Times New Roman"/>
              <a:cs typeface="Times New Roman"/>
              <a:sym typeface="Times New Roman"/>
            </a:endParaRPr>
          </a:p>
          <a:p>
            <a:pPr indent="0" lvl="0" marL="0" rtl="1" algn="r">
              <a:spcBef>
                <a:spcPts val="1600"/>
              </a:spcBef>
              <a:spcAft>
                <a:spcPts val="1600"/>
              </a:spcAft>
              <a:buNone/>
            </a:pPr>
            <a:r>
              <a:t/>
            </a:r>
            <a:endParaRPr sz="19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EAD3"/>
        </a:solidFill>
      </p:bgPr>
    </p:bg>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1" algn="just">
              <a:spcBef>
                <a:spcPts val="0"/>
              </a:spcBef>
              <a:spcAft>
                <a:spcPts val="0"/>
              </a:spcAft>
              <a:buNone/>
            </a:pPr>
            <a:r>
              <a:rPr lang="ur" sz="2200">
                <a:latin typeface="Times New Roman"/>
                <a:ea typeface="Times New Roman"/>
                <a:cs typeface="Times New Roman"/>
                <a:sym typeface="Times New Roman"/>
              </a:rPr>
              <a:t>تفریحی سرگرمیاں  بہترین طریقے مہیا کرتی ہی</a:t>
            </a:r>
            <a:r>
              <a:rPr lang="ur" sz="2200">
                <a:latin typeface="Times New Roman"/>
                <a:ea typeface="Times New Roman"/>
                <a:cs typeface="Times New Roman"/>
                <a:sym typeface="Times New Roman"/>
              </a:rPr>
              <a:t>ں </a:t>
            </a:r>
            <a:r>
              <a:rPr lang="ur" sz="2200">
                <a:latin typeface="Times New Roman"/>
                <a:ea typeface="Times New Roman"/>
                <a:cs typeface="Times New Roman"/>
                <a:sym typeface="Times New Roman"/>
              </a:rPr>
              <a:t>تناؤ کے احساسات ، اضطراب کو کم </a:t>
            </a:r>
            <a:r>
              <a:rPr lang="ur" sz="2200">
                <a:latin typeface="Times New Roman"/>
                <a:ea typeface="Times New Roman"/>
                <a:cs typeface="Times New Roman"/>
                <a:sym typeface="Times New Roman"/>
              </a:rPr>
              <a:t>کرنے</a:t>
            </a:r>
            <a:r>
              <a:rPr lang="ur" sz="2200">
                <a:latin typeface="Times New Roman"/>
                <a:ea typeface="Times New Roman"/>
                <a:cs typeface="Times New Roman"/>
                <a:sym typeface="Times New Roman"/>
              </a:rPr>
              <a:t> ، اور تناؤ کا نظم کرنے اس سے قطع نظر کہ تناؤ جذباتی ، کام کی حوصلہ افزائی سے ہے ، معاشی یا جسمانی وجوہات۔  تفریحی سرگرمیاں لوگوں کی صحت کو بہتر بناتی ہیں ھرقسم کے حالا</a:t>
            </a:r>
            <a:r>
              <a:rPr lang="ur" sz="2200">
                <a:latin typeface="Times New Roman"/>
                <a:ea typeface="Times New Roman"/>
                <a:cs typeface="Times New Roman"/>
                <a:sym typeface="Times New Roman"/>
              </a:rPr>
              <a:t>ت  میں صحت مند</a:t>
            </a:r>
            <a:r>
              <a:rPr lang="ur" sz="2200">
                <a:latin typeface="Times New Roman"/>
                <a:ea typeface="Times New Roman"/>
                <a:cs typeface="Times New Roman"/>
                <a:sym typeface="Times New Roman"/>
              </a:rPr>
              <a:t> رہنے کا ایک قدرتی طریقہ فراہم کرتے ہیں ۔</a:t>
            </a:r>
            <a:endParaRPr sz="2200">
              <a:latin typeface="Times New Roman"/>
              <a:ea typeface="Times New Roman"/>
              <a:cs typeface="Times New Roman"/>
              <a:sym typeface="Times New Roman"/>
            </a:endParaRPr>
          </a:p>
          <a:p>
            <a:pPr indent="0" lvl="0" marL="0" rtl="1" algn="just">
              <a:spcBef>
                <a:spcPts val="1600"/>
              </a:spcBef>
              <a:spcAft>
                <a:spcPts val="0"/>
              </a:spcAft>
              <a:buNone/>
            </a:pPr>
            <a:r>
              <a:rPr lang="ur" sz="2200">
                <a:latin typeface="Times New Roman"/>
                <a:ea typeface="Times New Roman"/>
                <a:cs typeface="Times New Roman"/>
                <a:sym typeface="Times New Roman"/>
              </a:rPr>
              <a:t>تفریح کے اولین مقاصد میں تفریح ، سماجی کاری ، اور آپ کی شخصیت کی نشوونما شامل ہیں۔ یہ مکمل مضمون آپ کو مزید بتاتا ہے۔ ہم سب کو کام سے وقفے کی ضرورت ہے۔ ہمیں اپنے جسمانی معمولات سے الگ ہونے اور تفریحی سرگرمیوں میں ملوث ہوکر خود کو تازہ دم کرنے کی ضرورت ہے۔</a:t>
            </a:r>
            <a:endParaRPr sz="2200">
              <a:latin typeface="Times New Roman"/>
              <a:ea typeface="Times New Roman"/>
              <a:cs typeface="Times New Roman"/>
              <a:sym typeface="Times New Roman"/>
            </a:endParaRPr>
          </a:p>
          <a:p>
            <a:pPr indent="0" lvl="0" marL="0" rtl="1" algn="just">
              <a:spcBef>
                <a:spcPts val="1600"/>
              </a:spcBef>
              <a:spcAft>
                <a:spcPts val="0"/>
              </a:spcAft>
              <a:buClr>
                <a:schemeClr val="dk1"/>
              </a:buClr>
              <a:buSzPts val="1100"/>
              <a:buFont typeface="Arial"/>
              <a:buNone/>
            </a:pPr>
            <a:r>
              <a:t/>
            </a:r>
            <a:endParaRPr sz="2200">
              <a:latin typeface="Times New Roman"/>
              <a:ea typeface="Times New Roman"/>
              <a:cs typeface="Times New Roman"/>
              <a:sym typeface="Times New Roman"/>
            </a:endParaRPr>
          </a:p>
          <a:p>
            <a:pPr indent="0" lvl="0" marL="0" rtl="1" algn="just">
              <a:spcBef>
                <a:spcPts val="1600"/>
              </a:spcBef>
              <a:spcAft>
                <a:spcPts val="1600"/>
              </a:spcAft>
              <a:buNone/>
            </a:pPr>
            <a:r>
              <a:t/>
            </a:r>
            <a:endParaRPr sz="2200">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EAD3"/>
        </a:solidFill>
      </p:bgPr>
    </p:bg>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1" algn="just">
              <a:lnSpc>
                <a:spcPct val="115000"/>
              </a:lnSpc>
              <a:spcBef>
                <a:spcPts val="0"/>
              </a:spcBef>
              <a:spcAft>
                <a:spcPts val="0"/>
              </a:spcAft>
              <a:buClr>
                <a:schemeClr val="dk1"/>
              </a:buClr>
              <a:buSzPts val="1100"/>
              <a:buFont typeface="Arial"/>
              <a:buNone/>
            </a:pPr>
            <a:r>
              <a:rPr lang="ur" sz="2200">
                <a:solidFill>
                  <a:schemeClr val="dk2"/>
                </a:solidFill>
                <a:latin typeface="Times New Roman"/>
                <a:ea typeface="Times New Roman"/>
                <a:cs typeface="Times New Roman"/>
                <a:sym typeface="Times New Roman"/>
              </a:rPr>
              <a:t>تفریح کی اقسام</a:t>
            </a:r>
            <a:endParaRPr sz="2200">
              <a:solidFill>
                <a:schemeClr val="dk2"/>
              </a:solidFill>
              <a:latin typeface="Times New Roman"/>
              <a:ea typeface="Times New Roman"/>
              <a:cs typeface="Times New Roman"/>
              <a:sym typeface="Times New Roman"/>
            </a:endParaRPr>
          </a:p>
          <a:p>
            <a:pPr indent="0" lvl="0" marL="0" rtl="0" algn="l">
              <a:spcBef>
                <a:spcPts val="1600"/>
              </a:spcBef>
              <a:spcAft>
                <a:spcPts val="0"/>
              </a:spcAft>
              <a:buNone/>
            </a:pPr>
            <a:r>
              <a:t/>
            </a:r>
            <a:endParaRPr sz="2200">
              <a:solidFill>
                <a:schemeClr val="dk2"/>
              </a:solidFill>
              <a:latin typeface="Times New Roman"/>
              <a:ea typeface="Times New Roman"/>
              <a:cs typeface="Times New Roman"/>
              <a:sym typeface="Times New Roman"/>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1" algn="just">
              <a:spcBef>
                <a:spcPts val="0"/>
              </a:spcBef>
              <a:spcAft>
                <a:spcPts val="0"/>
              </a:spcAft>
              <a:buClr>
                <a:schemeClr val="dk1"/>
              </a:buClr>
              <a:buSzPts val="1100"/>
              <a:buFont typeface="Arial"/>
              <a:buNone/>
            </a:pPr>
            <a:r>
              <a:rPr lang="ur" sz="2200">
                <a:latin typeface="Times New Roman"/>
                <a:ea typeface="Times New Roman"/>
                <a:cs typeface="Times New Roman"/>
                <a:sym typeface="Times New Roman"/>
              </a:rPr>
              <a:t>جسمانی سرگرمیاں </a:t>
            </a:r>
            <a:r>
              <a:rPr lang="ur" sz="2200">
                <a:latin typeface="Times New Roman"/>
                <a:ea typeface="Times New Roman"/>
                <a:cs typeface="Times New Roman"/>
                <a:sym typeface="Times New Roman"/>
              </a:rPr>
              <a:t>(</a:t>
            </a:r>
            <a:r>
              <a:rPr lang="ur" sz="2200">
                <a:latin typeface="Times New Roman"/>
                <a:ea typeface="Times New Roman"/>
                <a:cs typeface="Times New Roman"/>
                <a:sym typeface="Times New Roman"/>
              </a:rPr>
              <a:t> کھیلنا ، ورزش کر نا وغیرہ)</a:t>
            </a:r>
            <a:endParaRPr sz="2200">
              <a:latin typeface="Times New Roman"/>
              <a:ea typeface="Times New Roman"/>
              <a:cs typeface="Times New Roman"/>
              <a:sym typeface="Times New Roman"/>
            </a:endParaRPr>
          </a:p>
          <a:p>
            <a:pPr indent="0" lvl="0" marL="0" rtl="1" algn="just">
              <a:spcBef>
                <a:spcPts val="1600"/>
              </a:spcBef>
              <a:spcAft>
                <a:spcPts val="0"/>
              </a:spcAft>
              <a:buClr>
                <a:schemeClr val="dk1"/>
              </a:buClr>
              <a:buSzPts val="1100"/>
              <a:buFont typeface="Arial"/>
              <a:buNone/>
            </a:pPr>
            <a:r>
              <a:rPr lang="ur" sz="2200">
                <a:latin typeface="Times New Roman"/>
                <a:ea typeface="Times New Roman"/>
                <a:cs typeface="Times New Roman"/>
                <a:sym typeface="Times New Roman"/>
              </a:rPr>
              <a:t>سماجی سرگرمیاں (جماعتیں ، ضیافتیں ، پکنک وغیرہ)</a:t>
            </a:r>
            <a:endParaRPr sz="2200">
              <a:latin typeface="Times New Roman"/>
              <a:ea typeface="Times New Roman"/>
              <a:cs typeface="Times New Roman"/>
              <a:sym typeface="Times New Roman"/>
            </a:endParaRPr>
          </a:p>
          <a:p>
            <a:pPr indent="0" lvl="0" marL="0" rtl="1" algn="just">
              <a:spcBef>
                <a:spcPts val="1600"/>
              </a:spcBef>
              <a:spcAft>
                <a:spcPts val="0"/>
              </a:spcAft>
              <a:buClr>
                <a:schemeClr val="dk1"/>
              </a:buClr>
              <a:buSzPts val="1100"/>
              <a:buFont typeface="Arial"/>
              <a:buNone/>
            </a:pPr>
            <a:r>
              <a:rPr lang="ur" sz="2200">
                <a:latin typeface="Times New Roman"/>
                <a:ea typeface="Times New Roman"/>
                <a:cs typeface="Times New Roman"/>
                <a:sym typeface="Times New Roman"/>
              </a:rPr>
              <a:t>کیمپنگ اور بیرونی سرگرمیاں (ڈے کیمپ ، رہائشی کیمپ ، بیک پیکنگ ، فلوٹ ٹرپ وغیرہ)</a:t>
            </a:r>
            <a:endParaRPr sz="2200">
              <a:latin typeface="Times New Roman"/>
              <a:ea typeface="Times New Roman"/>
              <a:cs typeface="Times New Roman"/>
              <a:sym typeface="Times New Roman"/>
            </a:endParaRPr>
          </a:p>
          <a:p>
            <a:pPr indent="0" lvl="0" marL="0" rtl="1" algn="just">
              <a:spcBef>
                <a:spcPts val="1600"/>
              </a:spcBef>
              <a:spcAft>
                <a:spcPts val="0"/>
              </a:spcAft>
              <a:buClr>
                <a:schemeClr val="dk1"/>
              </a:buClr>
              <a:buSzPts val="1100"/>
              <a:buFont typeface="Arial"/>
              <a:buNone/>
            </a:pPr>
            <a:r>
              <a:rPr lang="ur" sz="2200">
                <a:latin typeface="Times New Roman"/>
                <a:ea typeface="Times New Roman"/>
                <a:cs typeface="Times New Roman"/>
                <a:sym typeface="Times New Roman"/>
              </a:rPr>
              <a:t>آرٹس اور دستکاری کی سرگرمیاں (پینٹنگ ، سکریپ بکنگ ، سیرامکس ، لکڑی سازی وغیرہ)</a:t>
            </a:r>
            <a:endParaRPr sz="2200">
              <a:latin typeface="Times New Roman"/>
              <a:ea typeface="Times New Roman"/>
              <a:cs typeface="Times New Roman"/>
              <a:sym typeface="Times New Roman"/>
            </a:endParaRPr>
          </a:p>
          <a:p>
            <a:pPr indent="0" lvl="0" marL="0" rtl="1" algn="just">
              <a:spcBef>
                <a:spcPts val="1600"/>
              </a:spcBef>
              <a:spcAft>
                <a:spcPts val="1600"/>
              </a:spcAft>
              <a:buNone/>
            </a:pPr>
            <a:r>
              <a:t/>
            </a:r>
            <a:endParaRPr sz="22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EAD3"/>
        </a:solidFill>
      </p:bgPr>
    </p:bg>
    <p:spTree>
      <p:nvGrpSpPr>
        <p:cNvPr id="89" name="Shape 89"/>
        <p:cNvGrpSpPr/>
        <p:nvPr/>
      </p:nvGrpSpPr>
      <p:grpSpPr>
        <a:xfrm>
          <a:off x="0" y="0"/>
          <a:ext cx="0" cy="0"/>
          <a:chOff x="0" y="0"/>
          <a:chExt cx="0" cy="0"/>
        </a:xfrm>
      </p:grpSpPr>
      <p:sp>
        <p:nvSpPr>
          <p:cNvPr id="90" name="Google Shape;90;p19"/>
          <p:cNvSpPr txBox="1"/>
          <p:nvPr>
            <p:ph idx="1" type="body"/>
          </p:nvPr>
        </p:nvSpPr>
        <p:spPr>
          <a:xfrm>
            <a:off x="311700" y="281075"/>
            <a:ext cx="8520600" cy="4637700"/>
          </a:xfrm>
          <a:prstGeom prst="rect">
            <a:avLst/>
          </a:prstGeom>
        </p:spPr>
        <p:txBody>
          <a:bodyPr anchorCtr="0" anchor="t" bIns="91425" lIns="91425" spcFirstLastPara="1" rIns="91425" wrap="square" tIns="91425">
            <a:noAutofit/>
          </a:bodyPr>
          <a:lstStyle/>
          <a:p>
            <a:pPr indent="0" lvl="0" marL="0" rtl="1" algn="just">
              <a:lnSpc>
                <a:spcPct val="150000"/>
              </a:lnSpc>
              <a:spcBef>
                <a:spcPts val="0"/>
              </a:spcBef>
              <a:spcAft>
                <a:spcPts val="0"/>
              </a:spcAft>
              <a:buClr>
                <a:schemeClr val="dk1"/>
              </a:buClr>
              <a:buSzPts val="1100"/>
              <a:buFont typeface="Arial"/>
              <a:buNone/>
            </a:pPr>
            <a:r>
              <a:rPr lang="ur" sz="2200">
                <a:latin typeface="Times New Roman"/>
                <a:ea typeface="Times New Roman"/>
                <a:cs typeface="Times New Roman"/>
                <a:sym typeface="Times New Roman"/>
              </a:rPr>
              <a:t>ڈرامائی سرگرمیاں (ڈرامے ، کٹھ پتلی ، اسکیٹس وغیرہ)</a:t>
            </a:r>
            <a:endParaRPr sz="2200">
              <a:latin typeface="Times New Roman"/>
              <a:ea typeface="Times New Roman"/>
              <a:cs typeface="Times New Roman"/>
              <a:sym typeface="Times New Roman"/>
            </a:endParaRPr>
          </a:p>
          <a:p>
            <a:pPr indent="0" lvl="0" marL="0" rtl="1" algn="just">
              <a:lnSpc>
                <a:spcPct val="150000"/>
              </a:lnSpc>
              <a:spcBef>
                <a:spcPts val="0"/>
              </a:spcBef>
              <a:spcAft>
                <a:spcPts val="0"/>
              </a:spcAft>
              <a:buClr>
                <a:schemeClr val="dk1"/>
              </a:buClr>
              <a:buSzPts val="1100"/>
              <a:buFont typeface="Arial"/>
              <a:buNone/>
            </a:pPr>
            <a:r>
              <a:rPr lang="ur" sz="2200">
                <a:latin typeface="Times New Roman"/>
                <a:ea typeface="Times New Roman"/>
                <a:cs typeface="Times New Roman"/>
                <a:sym typeface="Times New Roman"/>
              </a:rPr>
              <a:t>موسیقی کی سرگرمیاں (گانا ، بینڈ وغیرہ)</a:t>
            </a:r>
            <a:endParaRPr sz="2200">
              <a:latin typeface="Times New Roman"/>
              <a:ea typeface="Times New Roman"/>
              <a:cs typeface="Times New Roman"/>
              <a:sym typeface="Times New Roman"/>
            </a:endParaRPr>
          </a:p>
          <a:p>
            <a:pPr indent="0" lvl="0" marL="0" rtl="1" algn="just">
              <a:lnSpc>
                <a:spcPct val="150000"/>
              </a:lnSpc>
              <a:spcBef>
                <a:spcPts val="0"/>
              </a:spcBef>
              <a:spcAft>
                <a:spcPts val="0"/>
              </a:spcAft>
              <a:buClr>
                <a:schemeClr val="dk1"/>
              </a:buClr>
              <a:buSzPts val="1100"/>
              <a:buFont typeface="Arial"/>
              <a:buNone/>
            </a:pPr>
            <a:r>
              <a:rPr lang="ur" sz="2200">
                <a:latin typeface="Times New Roman"/>
                <a:ea typeface="Times New Roman"/>
                <a:cs typeface="Times New Roman"/>
                <a:sym typeface="Times New Roman"/>
              </a:rPr>
              <a:t>ثقافتی سرگرمیاں (فن کی تعریف ، موسیقی کی تعریف ، پینل ، مباحثے کے گروپ وغیرہ)</a:t>
            </a:r>
            <a:endParaRPr sz="2200">
              <a:latin typeface="Times New Roman"/>
              <a:ea typeface="Times New Roman"/>
              <a:cs typeface="Times New Roman"/>
              <a:sym typeface="Times New Roman"/>
            </a:endParaRPr>
          </a:p>
          <a:p>
            <a:pPr indent="0" lvl="0" marL="0" rtl="1" algn="just">
              <a:lnSpc>
                <a:spcPct val="150000"/>
              </a:lnSpc>
              <a:spcBef>
                <a:spcPts val="0"/>
              </a:spcBef>
              <a:spcAft>
                <a:spcPts val="0"/>
              </a:spcAft>
              <a:buClr>
                <a:schemeClr val="dk1"/>
              </a:buClr>
              <a:buSzPts val="1100"/>
              <a:buFont typeface="Arial"/>
              <a:buNone/>
            </a:pPr>
            <a:r>
              <a:rPr lang="ur" sz="2200">
                <a:latin typeface="Times New Roman"/>
                <a:ea typeface="Times New Roman"/>
                <a:cs typeface="Times New Roman"/>
                <a:sym typeface="Times New Roman"/>
              </a:rPr>
              <a:t>خدمت کی سرگرمیاں (دوسروں کے لئے کام کرنے میں تفریح)</a:t>
            </a:r>
            <a:endParaRPr sz="2200">
              <a:latin typeface="Times New Roman"/>
              <a:ea typeface="Times New Roman"/>
              <a:cs typeface="Times New Roman"/>
              <a:sym typeface="Times New Roman"/>
            </a:endParaRPr>
          </a:p>
          <a:p>
            <a:pPr indent="0" lvl="0" marL="0" rtl="1" algn="just">
              <a:lnSpc>
                <a:spcPct val="150000"/>
              </a:lnSpc>
              <a:spcBef>
                <a:spcPts val="0"/>
              </a:spcBef>
              <a:spcAft>
                <a:spcPts val="0"/>
              </a:spcAft>
              <a:buClr>
                <a:schemeClr val="dk1"/>
              </a:buClr>
              <a:buSzPts val="1100"/>
              <a:buFont typeface="Arial"/>
              <a:buNone/>
            </a:pPr>
            <a:r>
              <a:rPr lang="ur" sz="2200">
                <a:latin typeface="Times New Roman"/>
                <a:ea typeface="Times New Roman"/>
                <a:cs typeface="Times New Roman"/>
                <a:sym typeface="Times New Roman"/>
              </a:rPr>
              <a:t>تفریح ​​بھی ، یقینا، ، ہر عمر کے افراد (بچوں ، بزرگ بالغوں ، وغیرہ) کے ساتھ ساتھ مختلف خصوصی آبادیوں (جسمانی طور پر معذور ، ذہنی طور پر معذور ، وغیرہ) کے لئے سرگرمیاں بھی شامل ہے۔ تاہم ، ان گروہوں میں زیادہ تر افراد مذکورہ فہرست میں مذکور سرگرمیوں کی بہت سی قسموں سے اب بھی تعلق کرسکتے ہیں</a:t>
            </a:r>
            <a:endParaRPr sz="2200">
              <a:latin typeface="Times New Roman"/>
              <a:ea typeface="Times New Roman"/>
              <a:cs typeface="Times New Roman"/>
              <a:sym typeface="Times New Roman"/>
            </a:endParaRPr>
          </a:p>
          <a:p>
            <a:pPr indent="0" lvl="0" marL="914400" rtl="1" algn="just">
              <a:lnSpc>
                <a:spcPct val="150000"/>
              </a:lnSpc>
              <a:spcBef>
                <a:spcPts val="0"/>
              </a:spcBef>
              <a:spcAft>
                <a:spcPts val="0"/>
              </a:spcAft>
              <a:buNone/>
            </a:pPr>
            <a:r>
              <a:t/>
            </a:r>
            <a:endParaRPr sz="2200">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20"/>
          <p:cNvSpPr txBox="1"/>
          <p:nvPr>
            <p:ph type="title"/>
          </p:nvPr>
        </p:nvSpPr>
        <p:spPr>
          <a:xfrm>
            <a:off x="311700" y="445025"/>
            <a:ext cx="8520600" cy="920100"/>
          </a:xfrm>
          <a:prstGeom prst="rect">
            <a:avLst/>
          </a:prstGeom>
        </p:spPr>
        <p:txBody>
          <a:bodyPr anchorCtr="0" anchor="t" bIns="91425" lIns="91425" spcFirstLastPara="1" rIns="91425" wrap="square" tIns="91425">
            <a:noAutofit/>
          </a:bodyPr>
          <a:lstStyle/>
          <a:p>
            <a:pPr indent="0" lvl="0" marL="0" rtl="1" algn="r">
              <a:spcBef>
                <a:spcPts val="0"/>
              </a:spcBef>
              <a:spcAft>
                <a:spcPts val="0"/>
              </a:spcAft>
              <a:buNone/>
            </a:pPr>
            <a:r>
              <a:rPr lang="ur" sz="2200">
                <a:latin typeface="Times New Roman"/>
                <a:ea typeface="Times New Roman"/>
                <a:cs typeface="Times New Roman"/>
                <a:sym typeface="Times New Roman"/>
              </a:rPr>
              <a:t>مختلف مطالعات میں خاص طور پر جسمانی صحت ، ذہنی صحت اور زندگی کے معیار کو بہتر بنانے کے تین پہلوؤں میں ایک کی زندگی پر تفریح کی اہمیت ظاہر کی گئی ہے۔</a:t>
            </a:r>
            <a:endParaRPr sz="2200">
              <a:latin typeface="Times New Roman"/>
              <a:ea typeface="Times New Roman"/>
              <a:cs typeface="Times New Roman"/>
              <a:sym typeface="Times New Roman"/>
            </a:endParaRPr>
          </a:p>
        </p:txBody>
      </p:sp>
      <p:sp>
        <p:nvSpPr>
          <p:cNvPr id="96" name="Google Shape;96;p20"/>
          <p:cNvSpPr txBox="1"/>
          <p:nvPr>
            <p:ph idx="1" type="body"/>
          </p:nvPr>
        </p:nvSpPr>
        <p:spPr>
          <a:xfrm>
            <a:off x="311700" y="1444625"/>
            <a:ext cx="8610000" cy="3619500"/>
          </a:xfrm>
          <a:prstGeom prst="rect">
            <a:avLst/>
          </a:prstGeom>
        </p:spPr>
        <p:txBody>
          <a:bodyPr anchorCtr="0" anchor="t" bIns="91425" lIns="91425" spcFirstLastPara="1" rIns="91425" wrap="square" tIns="91425">
            <a:noAutofit/>
          </a:bodyPr>
          <a:lstStyle/>
          <a:p>
            <a:pPr indent="-368300" lvl="0" marL="457200" rtl="1" algn="just">
              <a:lnSpc>
                <a:spcPct val="150000"/>
              </a:lnSpc>
              <a:spcBef>
                <a:spcPts val="0"/>
              </a:spcBef>
              <a:spcAft>
                <a:spcPts val="0"/>
              </a:spcAft>
              <a:buSzPts val="2200"/>
              <a:buFont typeface="Times New Roman"/>
              <a:buChar char="●"/>
            </a:pPr>
            <a:r>
              <a:rPr lang="ur" sz="2200">
                <a:latin typeface="Times New Roman"/>
                <a:ea typeface="Times New Roman"/>
                <a:cs typeface="Times New Roman"/>
                <a:sym typeface="Times New Roman"/>
              </a:rPr>
              <a:t>جسمانی صحت: تفریحی سرگرمیاں ، خاص طور پر بیرونی افراد جسم کی چربی کی فیصد کو برقرار رکھنے ، خون اور کولیسٹرول کی سطح کو کم کرنا ، پٹھوں کی طاقت میں اضافہ ، لچک ، عضلاتی برداشت ، جسمانی ساخت اور قلبی استحکام جیسی صحت کو بہتر بناتے ہیں۔ مجموعی طور پر یہ ایک شخص کی صلاحیت اور توانائی کی سطح کو بڑھاتا ہے جس کے نتیجے میں علمی سرگرمیوں پر زیادہ توجہ مرکوز ہوتی ہے اور اس کے علاوہ کسی کی طبقاتی حاضری اور توجہ پر بھی اثر پڑتا ہے اس طرح مزید تعلیم حاصل ہوتی ہے۔ اور جیسا کہ ہم سب جانتے ہیں کہ "صحت دولت ہے"۔</a:t>
            </a:r>
            <a:endParaRPr sz="2200">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21"/>
          <p:cNvSpPr txBox="1"/>
          <p:nvPr>
            <p:ph idx="1" type="body"/>
          </p:nvPr>
        </p:nvSpPr>
        <p:spPr>
          <a:xfrm>
            <a:off x="311700" y="95250"/>
            <a:ext cx="8520600" cy="4953000"/>
          </a:xfrm>
          <a:prstGeom prst="rect">
            <a:avLst/>
          </a:prstGeom>
        </p:spPr>
        <p:txBody>
          <a:bodyPr anchorCtr="0" anchor="t" bIns="91425" lIns="91425" spcFirstLastPara="1" rIns="91425" wrap="square" tIns="91425">
            <a:noAutofit/>
          </a:bodyPr>
          <a:lstStyle/>
          <a:p>
            <a:pPr indent="0" lvl="0" marL="0" rtl="1" algn="just">
              <a:lnSpc>
                <a:spcPct val="150000"/>
              </a:lnSpc>
              <a:spcBef>
                <a:spcPts val="0"/>
              </a:spcBef>
              <a:spcAft>
                <a:spcPts val="0"/>
              </a:spcAft>
              <a:buNone/>
            </a:pPr>
            <a:r>
              <a:rPr lang="ur" sz="2200">
                <a:latin typeface="Times New Roman"/>
                <a:ea typeface="Times New Roman"/>
                <a:cs typeface="Times New Roman"/>
                <a:sym typeface="Times New Roman"/>
              </a:rPr>
              <a:t>ذہنی صحت: مجموعی جسمانی صحت ک</a:t>
            </a:r>
            <a:r>
              <a:rPr lang="ur" sz="2200">
                <a:latin typeface="Times New Roman"/>
                <a:ea typeface="Times New Roman"/>
                <a:cs typeface="Times New Roman"/>
                <a:sym typeface="Times New Roman"/>
              </a:rPr>
              <a:t>ے لیے </a:t>
            </a:r>
            <a:r>
              <a:rPr lang="ur" sz="2200">
                <a:latin typeface="Times New Roman"/>
                <a:ea typeface="Times New Roman"/>
                <a:cs typeface="Times New Roman"/>
                <a:sym typeface="Times New Roman"/>
              </a:rPr>
              <a:t>ذہنی صحت ضروری ہے۔ تفریحی سرگرمیاں تناؤ کے انتظام میں مدد کرتی ہیں۔ یہ اپنے آپ کو پروان چڑھانے کا ایک موقع فراہم کرتا ہے اور توازن اور خود اعتمادی کا احساس مہیا کرتا ہے ، جو اضطراب اور افسردگی کو براہ راست کم کرسکتا ہے</a:t>
            </a:r>
            <a:r>
              <a:rPr lang="ur" sz="2200">
                <a:latin typeface="Times New Roman"/>
                <a:ea typeface="Times New Roman"/>
                <a:cs typeface="Times New Roman"/>
                <a:sym typeface="Times New Roman"/>
              </a:rPr>
              <a:t>۔ </a:t>
            </a:r>
            <a:r>
              <a:rPr lang="ur" sz="2200">
                <a:latin typeface="Times New Roman"/>
                <a:ea typeface="Times New Roman"/>
                <a:cs typeface="Times New Roman"/>
                <a:sym typeface="Times New Roman"/>
              </a:rPr>
              <a:t>سیکھنے کےلیے  ایک بڑھتی حوصلہ افزائی بھی ہے کیونکہ یہ کلاس رومز کی تعلیم میں سیکھے جانے والے مشمولات کی اطلاق کے ل a لیبارٹری کا کام کرسکتا ہے۔ یہ تناؤ اور اضطراب کو دور کرنے کا ایک چینل فراہم کرتا ہے اس طرح جذباتی استحکام اور لچک کو سہولت فراہم کرتی ہے۔ اس طرح کی سرگرمیاں طلبا کو زیادہ خود انحصاری ، مضبوط اور خود نظم و ضبط میں اضافے میں مدد دیتی ہیں۔</a:t>
            </a:r>
            <a:endParaRPr sz="2200">
              <a:latin typeface="Times New Roman"/>
              <a:ea typeface="Times New Roman"/>
              <a:cs typeface="Times New Roman"/>
              <a:sym typeface="Times New Roman"/>
            </a:endParaRPr>
          </a:p>
          <a:p>
            <a:pPr indent="0" lvl="0" marL="0" rtl="1" algn="just">
              <a:lnSpc>
                <a:spcPct val="150000"/>
              </a:lnSpc>
              <a:spcBef>
                <a:spcPts val="1600"/>
              </a:spcBef>
              <a:spcAft>
                <a:spcPts val="1600"/>
              </a:spcAft>
              <a:buNone/>
            </a:pPr>
            <a:r>
              <a:t/>
            </a:r>
            <a:endParaRPr sz="22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